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24"/>
  </p:notesMasterIdLst>
  <p:sldIdLst>
    <p:sldId id="1336" r:id="rId2"/>
    <p:sldId id="1339" r:id="rId3"/>
    <p:sldId id="1341" r:id="rId4"/>
    <p:sldId id="1450" r:id="rId5"/>
    <p:sldId id="1439" r:id="rId6"/>
    <p:sldId id="1349" r:id="rId7"/>
    <p:sldId id="1351" r:id="rId8"/>
    <p:sldId id="1421" r:id="rId9"/>
    <p:sldId id="1418" r:id="rId10"/>
    <p:sldId id="1357" r:id="rId11"/>
    <p:sldId id="1358" r:id="rId12"/>
    <p:sldId id="1419" r:id="rId13"/>
    <p:sldId id="1420" r:id="rId14"/>
    <p:sldId id="1431" r:id="rId15"/>
    <p:sldId id="1432" r:id="rId16"/>
    <p:sldId id="1433" r:id="rId17"/>
    <p:sldId id="1363" r:id="rId18"/>
    <p:sldId id="1368" r:id="rId19"/>
    <p:sldId id="1455" r:id="rId20"/>
    <p:sldId id="1372" r:id="rId21"/>
    <p:sldId id="284" r:id="rId22"/>
    <p:sldId id="1451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">
          <p15:clr>
            <a:srgbClr val="000000"/>
          </p15:clr>
        </p15:guide>
        <p15:guide id="2" pos="575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EC3EDF"/>
    <a:srgbClr val="EC81DF"/>
    <a:srgbClr val="EC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D8F76-D638-4042-BB12-247997B54703}">
  <a:tblStyle styleId="{F42D8F76-D638-4042-BB12-247997B5470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9"/>
    <p:restoredTop sz="77823"/>
  </p:normalViewPr>
  <p:slideViewPr>
    <p:cSldViewPr snapToGrid="0">
      <p:cViewPr varScale="1">
        <p:scale>
          <a:sx n="98" d="100"/>
          <a:sy n="98" d="100"/>
        </p:scale>
        <p:origin x="2464" y="192"/>
      </p:cViewPr>
      <p:guideLst>
        <p:guide orient="horz" pos="160"/>
        <p:guide pos="5759"/>
      </p:guideLst>
    </p:cSldViewPr>
  </p:slideViewPr>
  <p:outlineViewPr>
    <p:cViewPr>
      <p:scale>
        <a:sx n="33" d="100"/>
        <a:sy n="33" d="100"/>
      </p:scale>
      <p:origin x="0" y="-109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1942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0660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433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899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522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465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9149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254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5219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058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735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672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71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15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502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1" name="Google Shape;951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922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847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2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744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36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c664f6a8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4c664f6a8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79" name="Google Shape;379;g4c664f6a8e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750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62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91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OpenTargets_cover1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" y="0"/>
            <a:ext cx="9152759" cy="68748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2" descr="CTI_OT_Primary_Logo_W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302" y="5954084"/>
            <a:ext cx="1623601" cy="59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ctrTitle"/>
          </p:nvPr>
        </p:nvSpPr>
        <p:spPr>
          <a:xfrm>
            <a:off x="391613" y="449110"/>
            <a:ext cx="5208488" cy="2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2200"/>
              <a:buFont typeface="Arial"/>
              <a:buNone/>
              <a:defRPr sz="2200" b="1" i="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391613" y="695463"/>
            <a:ext cx="5208488" cy="17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lvl="0" algn="l">
              <a:spcBef>
                <a:spcPts val="220"/>
              </a:spcBef>
              <a:spcAft>
                <a:spcPts val="0"/>
              </a:spcAft>
              <a:buClr>
                <a:srgbClr val="376092"/>
              </a:buClr>
              <a:buSzPts val="1100"/>
              <a:buNone/>
              <a:defRPr sz="11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391613" y="68735"/>
            <a:ext cx="5208488" cy="9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140"/>
              </a:spcBef>
              <a:spcAft>
                <a:spcPts val="0"/>
              </a:spcAft>
              <a:buClr>
                <a:srgbClr val="376092"/>
              </a:buClr>
              <a:buSzPts val="700"/>
              <a:buNone/>
              <a:defRPr sz="7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600"/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3"/>
          </p:nvPr>
        </p:nvSpPr>
        <p:spPr>
          <a:xfrm>
            <a:off x="391613" y="190219"/>
            <a:ext cx="5208488" cy="6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4"/>
          </p:nvPr>
        </p:nvSpPr>
        <p:spPr>
          <a:xfrm>
            <a:off x="391613" y="251251"/>
            <a:ext cx="5208488" cy="7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2pPr>
            <a:lvl3pPr marL="1371600" lvl="2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3pPr>
            <a:lvl4pPr marL="1828800" lvl="3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4pPr>
            <a:lvl5pPr marL="2286000" lvl="4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 sz="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-75" y="6727600"/>
            <a:ext cx="9144000" cy="130400"/>
          </a:xfrm>
          <a:prstGeom prst="rect">
            <a:avLst/>
          </a:prstGeom>
          <a:solidFill>
            <a:srgbClr val="3489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0827" y="6322622"/>
            <a:ext cx="1150801" cy="34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0827" y="6322622"/>
            <a:ext cx="1150801" cy="34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OpenTargets_cover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5730" y="429157"/>
            <a:ext cx="7867384" cy="6039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 descr="CTI_OT_Primary_Logo_H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586" y="6164637"/>
            <a:ext cx="1476001" cy="5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CTTV_slidepage_protei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 descr="CTTV_slidepage_network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descr="CTTV_slidepage_mol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1" name="Google Shape;41;p8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10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targetvalidation.org/getting-started/scor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target/ENSG000001415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getting-started/getting-started/disease-profile" TargetMode="External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tutorials/python-client" TargetMode="External"/><Relationship Id="rId3" Type="http://schemas.openxmlformats.org/officeDocument/2006/relationships/hyperlink" Target="https://docs.targetvalidation.org/tutorials/rest-api" TargetMode="External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jp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rgetvalidation.org/" TargetMode="Externa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targetvalidation.org/data-sources/data-sources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getvalidation.org/target/ENSG0000014151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ctrTitle"/>
          </p:nvPr>
        </p:nvSpPr>
        <p:spPr>
          <a:xfrm>
            <a:off x="47044" y="32325"/>
            <a:ext cx="8830911" cy="233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FFFF"/>
              </a:buClr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Targets: integrating genetics, omics and chemical data for drug discovery</a:t>
            </a:r>
            <a:endParaRPr dirty="0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" name="Google Shape;213;p46">
            <a:extLst>
              <a:ext uri="{FF2B5EF4-FFF2-40B4-BE49-F238E27FC236}">
                <a16:creationId xmlns:a16="http://schemas.microsoft.com/office/drawing/2014/main" id="{7E84DAA8-B64E-564C-BDCC-F7FE57E6069C}"/>
              </a:ext>
            </a:extLst>
          </p:cNvPr>
          <p:cNvSpPr txBox="1"/>
          <p:nvPr/>
        </p:nvSpPr>
        <p:spPr>
          <a:xfrm>
            <a:off x="47044" y="3605630"/>
            <a:ext cx="4492433" cy="248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Denise Carvalho-Silva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Maya </a:t>
            </a:r>
            <a:r>
              <a:rPr lang="en-US" sz="3200" b="1" i="0" u="none" strike="noStrike" cap="none" dirty="0" err="1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Ghoussaini</a:t>
            </a:r>
            <a:r>
              <a:rPr lang="en-US" sz="3200" b="1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endParaRPr sz="3200" b="1" i="0" u="none" strike="noStrike" cap="none" dirty="0">
              <a:solidFill>
                <a:srgbClr val="F4F0E2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</a:t>
            </a: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Wellcome</a:t>
            </a: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Genome Campus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United Kingdom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F4F0E2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Google Shape;214;p46">
            <a:extLst>
              <a:ext uri="{FF2B5EF4-FFF2-40B4-BE49-F238E27FC236}">
                <a16:creationId xmlns:a16="http://schemas.microsoft.com/office/drawing/2014/main" id="{98927AF1-C61C-5043-8055-96E53AE2FC63}"/>
              </a:ext>
            </a:extLst>
          </p:cNvPr>
          <p:cNvSpPr/>
          <p:nvPr/>
        </p:nvSpPr>
        <p:spPr>
          <a:xfrm>
            <a:off x="47044" y="2259805"/>
            <a:ext cx="6754512" cy="78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BRIDGE Translational Excellence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Programme</a:t>
            </a: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University of Copenhagen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August 21</a:t>
            </a:r>
            <a:r>
              <a:rPr lang="en-US" sz="20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</a:t>
            </a:r>
            <a:r>
              <a:rPr lang="en-US" sz="20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2019</a:t>
            </a:r>
            <a:endParaRPr sz="20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394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2091727" y="3698932"/>
            <a:ext cx="7276450" cy="196039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= sample size (cases and controls)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predicted functional consequence (VEP)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= </a:t>
            </a:r>
            <a:r>
              <a:rPr lang="en-GB" sz="26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reported in the paper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0" y="3681291"/>
            <a:ext cx="1727998" cy="17279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7190"/>
            <a:ext cx="9144000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Computing the score for one evidence</a:t>
            </a:r>
            <a:endParaRPr lang="en-GB" sz="4000" i="1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0" y="585245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2920" y="980743"/>
            <a:ext cx="9144000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0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= f * s * c</a:t>
            </a:r>
          </a:p>
          <a:p>
            <a:pPr algn="ctr">
              <a:lnSpc>
                <a:spcPct val="120000"/>
              </a:lnSpc>
            </a:pPr>
            <a:endParaRPr lang="en-GB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f, relative occurrence of a target-disease evidence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 strength of the effect of the variant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c, confidence of the observation for the target-disease evidence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32837" y="6375114"/>
            <a:ext cx="675510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https://docs.targetvalidation.org/getting-started/scoring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0195" y="5800559"/>
            <a:ext cx="8863805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(Factors affecting the relative strength of</a:t>
            </a:r>
            <a:r>
              <a:rPr lang="en-GB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GWAS </a:t>
            </a:r>
            <a:r>
              <a:rPr lang="en-GB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evidence)</a:t>
            </a:r>
          </a:p>
        </p:txBody>
      </p:sp>
    </p:spTree>
    <p:extLst>
      <p:ext uri="{BB962C8B-B14F-4D97-AF65-F5344CB8AC3E}">
        <p14:creationId xmlns:p14="http://schemas.microsoft.com/office/powerpoint/2010/main" val="156386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-3027823" y="3085165"/>
            <a:ext cx="675510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Shot 2018-10-15 at 10.00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9" y="0"/>
            <a:ext cx="7031895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-2870841" y="3255972"/>
            <a:ext cx="6876982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affecting the relative strength of the evidence</a:t>
            </a:r>
          </a:p>
        </p:txBody>
      </p:sp>
    </p:spTree>
    <p:extLst>
      <p:ext uri="{BB962C8B-B14F-4D97-AF65-F5344CB8AC3E}">
        <p14:creationId xmlns:p14="http://schemas.microsoft.com/office/powerpoint/2010/main" val="68040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5"/>
          <p:cNvSpPr txBox="1">
            <a:spLocks/>
          </p:cNvSpPr>
          <p:nvPr/>
        </p:nvSpPr>
        <p:spPr>
          <a:xfrm>
            <a:off x="0" y="1804938"/>
            <a:ext cx="9144000" cy="1052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integration, aggregation and scoring</a:t>
            </a: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0" y="231220"/>
            <a:ext cx="914400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Evidence score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to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overall score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498640" y="6332781"/>
            <a:ext cx="67551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0" y="2145933"/>
            <a:ext cx="9144000" cy="30488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Evidence score (e.g. one SNP from a GWAS paper)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Data source score (e.g. all SNPs from the GWAS </a:t>
            </a:r>
            <a:r>
              <a:rPr lang="en-GB" sz="2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Data type score (e.g. all sources of Genetic associations) 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Overall association score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60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795459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-1" y="5211962"/>
            <a:ext cx="9143985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just">
              <a:buClr>
                <a:schemeClr val="dk1"/>
              </a:buClr>
              <a:buSzPts val="16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https://www.targetvalidation.org/target/ENSG00000141510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140680" y="6183860"/>
            <a:ext cx="9143984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https://www.targetvalidation.org/diseaset/EFO_0000228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140680" y="4299674"/>
            <a:ext cx="914398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https://www.targetvalidation.org/evidence/ENSG00000141510/EFO_0000228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3382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3A750-31EE-3442-8EAA-BD669028A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01" r="80000" b="1"/>
          <a:stretch/>
        </p:blipFill>
        <p:spPr>
          <a:xfrm>
            <a:off x="218752" y="3456879"/>
            <a:ext cx="1828801" cy="256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9DBDD-8B8E-8249-B5BF-B1702A2E6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739"/>
          <a:stretch/>
        </p:blipFill>
        <p:spPr>
          <a:xfrm>
            <a:off x="300446" y="1564218"/>
            <a:ext cx="7924800" cy="1695268"/>
          </a:xfrm>
          <a:prstGeom prst="rect">
            <a:avLst/>
          </a:prstGeom>
        </p:spPr>
      </p:pic>
      <p:sp>
        <p:nvSpPr>
          <p:cNvPr id="29" name="Google Shape;404;p60">
            <a:extLst>
              <a:ext uri="{FF2B5EF4-FFF2-40B4-BE49-F238E27FC236}">
                <a16:creationId xmlns:a16="http://schemas.microsoft.com/office/drawing/2014/main" id="{55BF53FB-FE49-2E4F-9EEE-3808E36EFB99}"/>
              </a:ext>
            </a:extLst>
          </p:cNvPr>
          <p:cNvSpPr txBox="1"/>
          <p:nvPr/>
        </p:nvSpPr>
        <p:spPr>
          <a:xfrm>
            <a:off x="-56028" y="6628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expressed in the relevant tissue?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AD9F70-776B-1C40-AE36-2B8F28675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7" t="19268" b="40199"/>
          <a:stretch/>
        </p:blipFill>
        <p:spPr>
          <a:xfrm>
            <a:off x="3531571" y="3376913"/>
            <a:ext cx="4950822" cy="159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BC1FE-F657-7F44-800B-DE7ADF719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93"/>
          <a:stretch/>
        </p:blipFill>
        <p:spPr>
          <a:xfrm>
            <a:off x="1500387" y="4989186"/>
            <a:ext cx="6865360" cy="10311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1CBA36-C912-D24A-BFEE-062EE8A1D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554" y="6322890"/>
            <a:ext cx="2500000" cy="360000"/>
          </a:xfrm>
          <a:prstGeom prst="rect">
            <a:avLst/>
          </a:prstGeom>
        </p:spPr>
      </p:pic>
      <p:pic>
        <p:nvPicPr>
          <p:cNvPr id="38" name="Google Shape;410;p60">
            <a:extLst>
              <a:ext uri="{FF2B5EF4-FFF2-40B4-BE49-F238E27FC236}">
                <a16:creationId xmlns:a16="http://schemas.microsoft.com/office/drawing/2014/main" id="{A8E50D7E-9539-9D4C-9A9F-8EA98706BD6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t="13493" b="10177"/>
          <a:stretch/>
        </p:blipFill>
        <p:spPr>
          <a:xfrm>
            <a:off x="4860609" y="6171633"/>
            <a:ext cx="1282853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36;p55">
            <a:extLst>
              <a:ext uri="{FF2B5EF4-FFF2-40B4-BE49-F238E27FC236}">
                <a16:creationId xmlns:a16="http://schemas.microsoft.com/office/drawing/2014/main" id="{141B3885-DFD3-6B4E-8B06-DC808ED6E62C}"/>
              </a:ext>
            </a:extLst>
          </p:cNvPr>
          <p:cNvSpPr txBox="1"/>
          <p:nvPr/>
        </p:nvSpPr>
        <p:spPr>
          <a:xfrm>
            <a:off x="35170" y="6327354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29323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04;p60">
            <a:extLst>
              <a:ext uri="{FF2B5EF4-FFF2-40B4-BE49-F238E27FC236}">
                <a16:creationId xmlns:a16="http://schemas.microsoft.com/office/drawing/2014/main" id="{E9AB0988-0523-634E-B95E-EB653B5E60D7}"/>
              </a:ext>
            </a:extLst>
          </p:cNvPr>
          <p:cNvSpPr txBox="1"/>
          <p:nvPr/>
        </p:nvSpPr>
        <p:spPr>
          <a:xfrm>
            <a:off x="0" y="24278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tractable?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18145-F530-4E49-8A2A-4DD0CA47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80" t="4902" r="30633" b="6863"/>
          <a:stretch/>
        </p:blipFill>
        <p:spPr>
          <a:xfrm>
            <a:off x="990600" y="1281029"/>
            <a:ext cx="2743200" cy="228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B70F96-42B2-4A40-9073-8F02D515D618}"/>
              </a:ext>
            </a:extLst>
          </p:cNvPr>
          <p:cNvSpPr/>
          <p:nvPr/>
        </p:nvSpPr>
        <p:spPr>
          <a:xfrm rot="5400000">
            <a:off x="2886545" y="2300918"/>
            <a:ext cx="19639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DOI:10.1517/17460441.3.4.391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E1FA7E-E017-6B4E-9AB0-39CDFD483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2" t="5570" r="17361" b="2089"/>
          <a:stretch/>
        </p:blipFill>
        <p:spPr>
          <a:xfrm>
            <a:off x="4938350" y="1140687"/>
            <a:ext cx="3109501" cy="271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D8A72-CF98-6C4C-A1D8-BD970D2610CE}"/>
              </a:ext>
            </a:extLst>
          </p:cNvPr>
          <p:cNvSpPr/>
          <p:nvPr/>
        </p:nvSpPr>
        <p:spPr>
          <a:xfrm rot="5400000">
            <a:off x="7173031" y="2354027"/>
            <a:ext cx="31710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https://www.immunology.org/structure-antibody-1972</a:t>
            </a:r>
          </a:p>
        </p:txBody>
      </p:sp>
      <p:pic>
        <p:nvPicPr>
          <p:cNvPr id="20" name="Picture 19" descr="Screen Shot 2018-12-05 at 19.35.49.png">
            <a:extLst>
              <a:ext uri="{FF2B5EF4-FFF2-40B4-BE49-F238E27FC236}">
                <a16:creationId xmlns:a16="http://schemas.microsoft.com/office/drawing/2014/main" id="{E33CA0B4-8B85-EA49-A5BE-8ADB6AF81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0" r="20265" b="1602"/>
          <a:stretch/>
        </p:blipFill>
        <p:spPr>
          <a:xfrm>
            <a:off x="123110" y="5140941"/>
            <a:ext cx="3257550" cy="1143000"/>
          </a:xfrm>
          <a:prstGeom prst="rect">
            <a:avLst/>
          </a:prstGeom>
        </p:spPr>
      </p:pic>
      <p:pic>
        <p:nvPicPr>
          <p:cNvPr id="15" name="Picture 14" descr="Screen Shot 2018-12-05 at 19.35.49.png">
            <a:extLst>
              <a:ext uri="{FF2B5EF4-FFF2-40B4-BE49-F238E27FC236}">
                <a16:creationId xmlns:a16="http://schemas.microsoft.com/office/drawing/2014/main" id="{49B55E1D-59F3-B143-80DE-344C63794B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15"/>
          <a:stretch/>
        </p:blipFill>
        <p:spPr>
          <a:xfrm>
            <a:off x="46007" y="4231766"/>
            <a:ext cx="3985404" cy="1161616"/>
          </a:xfrm>
          <a:prstGeom prst="rect">
            <a:avLst/>
          </a:prstGeom>
        </p:spPr>
      </p:pic>
      <p:pic>
        <p:nvPicPr>
          <p:cNvPr id="21" name="Picture 20" descr="Screen Shot 2018-12-05 at 19.32.46.png">
            <a:extLst>
              <a:ext uri="{FF2B5EF4-FFF2-40B4-BE49-F238E27FC236}">
                <a16:creationId xmlns:a16="http://schemas.microsoft.com/office/drawing/2014/main" id="{577A76E6-9126-B74A-B935-B75FF3F16D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2" t="26248" r="14474" b="12598"/>
          <a:stretch/>
        </p:blipFill>
        <p:spPr>
          <a:xfrm>
            <a:off x="5156635" y="5339381"/>
            <a:ext cx="3741144" cy="1147529"/>
          </a:xfrm>
          <a:prstGeom prst="rect">
            <a:avLst/>
          </a:prstGeom>
        </p:spPr>
      </p:pic>
      <p:pic>
        <p:nvPicPr>
          <p:cNvPr id="22" name="Picture 21" descr="Screen Shot 2018-12-05 at 19.32.46.png">
            <a:extLst>
              <a:ext uri="{FF2B5EF4-FFF2-40B4-BE49-F238E27FC236}">
                <a16:creationId xmlns:a16="http://schemas.microsoft.com/office/drawing/2014/main" id="{73923BED-4406-6C46-B39B-A18D85991F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" r="55890" b="24665"/>
          <a:stretch/>
        </p:blipFill>
        <p:spPr>
          <a:xfrm>
            <a:off x="4987518" y="4014402"/>
            <a:ext cx="4033372" cy="1326984"/>
          </a:xfrm>
          <a:prstGeom prst="rect">
            <a:avLst/>
          </a:prstGeom>
        </p:spPr>
      </p:pic>
      <p:sp>
        <p:nvSpPr>
          <p:cNvPr id="13" name="Google Shape;336;p55">
            <a:extLst>
              <a:ext uri="{FF2B5EF4-FFF2-40B4-BE49-F238E27FC236}">
                <a16:creationId xmlns:a16="http://schemas.microsoft.com/office/drawing/2014/main" id="{0D378A8C-39E9-C84B-BC36-5BFDFF36EA34}"/>
              </a:ext>
            </a:extLst>
          </p:cNvPr>
          <p:cNvSpPr txBox="1"/>
          <p:nvPr/>
        </p:nvSpPr>
        <p:spPr>
          <a:xfrm>
            <a:off x="0" y="6377290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4329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/>
        </p:nvSpPr>
        <p:spPr>
          <a:xfrm>
            <a:off x="-56028" y="180326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-56028" y="3176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safe to be modulated?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04D48-A867-2B4D-8030-362DC7FB72D8}"/>
              </a:ext>
            </a:extLst>
          </p:cNvPr>
          <p:cNvGrpSpPr/>
          <p:nvPr/>
        </p:nvGrpSpPr>
        <p:grpSpPr>
          <a:xfrm>
            <a:off x="443119" y="971631"/>
            <a:ext cx="8201735" cy="5418000"/>
            <a:chOff x="94126" y="1323326"/>
            <a:chExt cx="8201735" cy="5418000"/>
          </a:xfrm>
        </p:grpSpPr>
        <p:sp>
          <p:nvSpPr>
            <p:cNvPr id="18" name="Google Shape;357;p56">
              <a:extLst>
                <a:ext uri="{FF2B5EF4-FFF2-40B4-BE49-F238E27FC236}">
                  <a16:creationId xmlns:a16="http://schemas.microsoft.com/office/drawing/2014/main" id="{B5116FFE-11CB-A343-9CA8-F2A1D1243DA9}"/>
                </a:ext>
              </a:extLst>
            </p:cNvPr>
            <p:cNvSpPr txBox="1"/>
            <p:nvPr/>
          </p:nvSpPr>
          <p:spPr>
            <a:xfrm>
              <a:off x="2159216" y="4726791"/>
              <a:ext cx="6136645" cy="659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sz="26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193 genes with target safety information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493B0CF-38D7-9640-A6D0-36D746E93D3F}"/>
                </a:ext>
              </a:extLst>
            </p:cNvPr>
            <p:cNvGrpSpPr/>
            <p:nvPr/>
          </p:nvGrpSpPr>
          <p:grpSpPr>
            <a:xfrm>
              <a:off x="94126" y="1323326"/>
              <a:ext cx="2171412" cy="5418000"/>
              <a:chOff x="94126" y="1243814"/>
              <a:chExt cx="2171412" cy="54180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F359341-F434-AE40-8B71-E16E25D66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604" r="26483"/>
              <a:stretch/>
            </p:blipFill>
            <p:spPr>
              <a:xfrm>
                <a:off x="103472" y="1243814"/>
                <a:ext cx="1763146" cy="54180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A6C0B8-011F-614F-8520-CD0C6A1F05EC}"/>
                  </a:ext>
                </a:extLst>
              </p:cNvPr>
              <p:cNvSpPr/>
              <p:nvPr/>
            </p:nvSpPr>
            <p:spPr>
              <a:xfrm>
                <a:off x="103472" y="2168799"/>
                <a:ext cx="258830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4A0B2C-8592-A040-ADC3-F80B92DB0815}"/>
                  </a:ext>
                </a:extLst>
              </p:cNvPr>
              <p:cNvSpPr/>
              <p:nvPr/>
            </p:nvSpPr>
            <p:spPr>
              <a:xfrm>
                <a:off x="106719" y="2991151"/>
                <a:ext cx="158226" cy="484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C838EF-09EF-3045-B91B-FFCBDD45A7B7}"/>
                  </a:ext>
                </a:extLst>
              </p:cNvPr>
              <p:cNvSpPr/>
              <p:nvPr/>
            </p:nvSpPr>
            <p:spPr>
              <a:xfrm>
                <a:off x="104796" y="4177943"/>
                <a:ext cx="25750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383875D-EA7A-544C-94E8-23296D325F55}"/>
                  </a:ext>
                </a:extLst>
              </p:cNvPr>
              <p:cNvSpPr/>
              <p:nvPr/>
            </p:nvSpPr>
            <p:spPr>
              <a:xfrm>
                <a:off x="115428" y="4833426"/>
                <a:ext cx="17292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95D530-5E42-344E-BDF2-F941CB98B4AE}"/>
                  </a:ext>
                </a:extLst>
              </p:cNvPr>
              <p:cNvSpPr/>
              <p:nvPr/>
            </p:nvSpPr>
            <p:spPr>
              <a:xfrm>
                <a:off x="106718" y="4044648"/>
                <a:ext cx="129251" cy="133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5869F18-6AE2-CD4C-8216-1BD6D9CF9A01}"/>
                  </a:ext>
                </a:extLst>
              </p:cNvPr>
              <p:cNvSpPr/>
              <p:nvPr/>
            </p:nvSpPr>
            <p:spPr>
              <a:xfrm>
                <a:off x="94126" y="1270664"/>
                <a:ext cx="632668" cy="5064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AD4C0DF-3547-4D49-87BF-7B291A8B99CF}"/>
                  </a:ext>
                </a:extLst>
              </p:cNvPr>
              <p:cNvSpPr/>
              <p:nvPr/>
            </p:nvSpPr>
            <p:spPr>
              <a:xfrm>
                <a:off x="1632870" y="1526040"/>
                <a:ext cx="632668" cy="1486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499B6C-6618-E248-8055-9B4EE41385C5}"/>
                  </a:ext>
                </a:extLst>
              </p:cNvPr>
              <p:cNvSpPr/>
              <p:nvPr/>
            </p:nvSpPr>
            <p:spPr>
              <a:xfrm>
                <a:off x="1497573" y="4299480"/>
                <a:ext cx="612715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FC1B406-28B4-CF4A-B17A-E159ADD90A7D}"/>
                  </a:ext>
                </a:extLst>
              </p:cNvPr>
              <p:cNvSpPr/>
              <p:nvPr/>
            </p:nvSpPr>
            <p:spPr>
              <a:xfrm>
                <a:off x="103472" y="4603541"/>
                <a:ext cx="483134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5AE8F0-D266-264A-B083-FE0F27982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5" t="1998" r="3450" b="47741"/>
            <a:stretch/>
          </p:blipFill>
          <p:spPr>
            <a:xfrm>
              <a:off x="2227669" y="1519512"/>
              <a:ext cx="5999739" cy="30888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0" name="Google Shape;357;p56">
            <a:extLst>
              <a:ext uri="{FF2B5EF4-FFF2-40B4-BE49-F238E27FC236}">
                <a16:creationId xmlns:a16="http://schemas.microsoft.com/office/drawing/2014/main" id="{4BE5916C-2507-5846-A250-D515B9314D45}"/>
              </a:ext>
            </a:extLst>
          </p:cNvPr>
          <p:cNvSpPr txBox="1"/>
          <p:nvPr/>
        </p:nvSpPr>
        <p:spPr>
          <a:xfrm>
            <a:off x="2554890" y="5174929"/>
            <a:ext cx="613664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Drowsiness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Increased heart rate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Hepatotoxicity</a:t>
            </a:r>
          </a:p>
        </p:txBody>
      </p:sp>
      <p:sp>
        <p:nvSpPr>
          <p:cNvPr id="21" name="Google Shape;336;p55">
            <a:extLst>
              <a:ext uri="{FF2B5EF4-FFF2-40B4-BE49-F238E27FC236}">
                <a16:creationId xmlns:a16="http://schemas.microsoft.com/office/drawing/2014/main" id="{DF0B304D-3804-7840-A5F9-35F606130ECF}"/>
              </a:ext>
            </a:extLst>
          </p:cNvPr>
          <p:cNvSpPr txBox="1"/>
          <p:nvPr/>
        </p:nvSpPr>
        <p:spPr>
          <a:xfrm>
            <a:off x="6325940" y="6396335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717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32" name="Google Shape;432;p61" descr="screencapture-targetvalidation-org-disease-EFO_1000906-2018-09-20-17_15_0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351" y="2125413"/>
            <a:ext cx="6320041" cy="3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 descr="chembl_logo_pin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5550" y="2968449"/>
            <a:ext cx="986594" cy="93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434" name="Google Shape;434;p61" descr="Screen Shot 2018-09-20 at 17.10.0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8575" y="4015833"/>
            <a:ext cx="1202173" cy="99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0659" y="3095448"/>
            <a:ext cx="714965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1" descr="Screen Shot 2018-09-20 at 17.20.3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3661" y="2276282"/>
            <a:ext cx="20320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1"/>
          <p:cNvSpPr/>
          <p:nvPr/>
        </p:nvSpPr>
        <p:spPr>
          <a:xfrm>
            <a:off x="196412" y="294655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38" name="Google Shape;438;p61"/>
          <p:cNvSpPr txBox="1"/>
          <p:nvPr/>
        </p:nvSpPr>
        <p:spPr>
          <a:xfrm>
            <a:off x="248398" y="365951"/>
            <a:ext cx="1241491" cy="5330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profile page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5673004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8"/>
              </a:rPr>
              <a:t>https://docs.targetvalidation.org/getting-started/getting-started/disease-profile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6646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62"/>
          <p:cNvSpPr txBox="1"/>
          <p:nvPr/>
        </p:nvSpPr>
        <p:spPr>
          <a:xfrm>
            <a:off x="358588" y="277627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447" name="Google Shape;447;p62" descr="services_speed_plot.png"/>
          <p:cNvPicPr preferRelativeResize="0"/>
          <p:nvPr/>
        </p:nvPicPr>
        <p:blipFill rotWithShape="1">
          <a:blip r:embed="rId4">
            <a:alphaModFix/>
          </a:blip>
          <a:srcRect b="3065"/>
          <a:stretch/>
        </p:blipFill>
        <p:spPr>
          <a:xfrm>
            <a:off x="304800" y="871548"/>
            <a:ext cx="8525256" cy="5681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/>
        </p:nvSpPr>
        <p:spPr>
          <a:xfrm>
            <a:off x="149411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Modes of access → data volume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3639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33700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Have you got a list of targets?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CD3C4-AB8C-394E-AE4B-D66E7FEC1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6"/>
          <a:stretch/>
        </p:blipFill>
        <p:spPr>
          <a:xfrm>
            <a:off x="1098550" y="987233"/>
            <a:ext cx="2832100" cy="56421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EF422A-66BB-A644-87FE-1370F184D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95" b="17050"/>
          <a:stretch/>
        </p:blipFill>
        <p:spPr>
          <a:xfrm>
            <a:off x="4399115" y="1606239"/>
            <a:ext cx="3232608" cy="17171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7FB1F-647F-8245-9300-85C581A8D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702"/>
          <a:stretch/>
        </p:blipFill>
        <p:spPr>
          <a:xfrm>
            <a:off x="5512381" y="3808316"/>
            <a:ext cx="3232608" cy="1854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757C32-68C6-B542-86B8-D0D88566CAF7}"/>
              </a:ext>
            </a:extLst>
          </p:cNvPr>
          <p:cNvSpPr txBox="1"/>
          <p:nvPr/>
        </p:nvSpPr>
        <p:spPr>
          <a:xfrm rot="20473446">
            <a:off x="1393726" y="2408965"/>
            <a:ext cx="6799366" cy="2217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web interface, choose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search or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”Your target list” filtering</a:t>
            </a:r>
          </a:p>
        </p:txBody>
      </p:sp>
    </p:spTree>
    <p:extLst>
      <p:ext uri="{BB962C8B-B14F-4D97-AF65-F5344CB8AC3E}">
        <p14:creationId xmlns:p14="http://schemas.microsoft.com/office/powerpoint/2010/main" val="304746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>
            <a:spLocks noGrp="1"/>
          </p:cNvSpPr>
          <p:nvPr>
            <p:ph type="title" idx="4294967295"/>
          </p:nvPr>
        </p:nvSpPr>
        <p:spPr>
          <a:xfrm>
            <a:off x="38100" y="288205"/>
            <a:ext cx="910590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131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</a:t>
            </a:r>
            <a:endParaRPr sz="400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238458" y="1220773"/>
            <a:ext cx="9229818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575" marR="4452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 partnership to transform drug discovery</a:t>
            </a:r>
          </a:p>
          <a:p>
            <a:pPr marL="10575" marR="4452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Founded in 2014</a:t>
            </a:r>
            <a:endParaRPr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7" name="Google Shape;277;p51" descr="opentargets7partners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843" y="2633433"/>
            <a:ext cx="8256414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1"/>
          <p:cNvSpPr txBox="1"/>
          <p:nvPr/>
        </p:nvSpPr>
        <p:spPr>
          <a:xfrm>
            <a:off x="1481738" y="5311122"/>
            <a:ext cx="20581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Founding partners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5338486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2016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6566910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2017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1" name="Google Shape;281;p51"/>
          <p:cNvSpPr txBox="1"/>
          <p:nvPr/>
        </p:nvSpPr>
        <p:spPr>
          <a:xfrm>
            <a:off x="7689495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2" name="Google Shape;282;p51"/>
          <p:cNvSpPr txBox="1"/>
          <p:nvPr/>
        </p:nvSpPr>
        <p:spPr>
          <a:xfrm>
            <a:off x="4155189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42D32-E2C4-AD42-A13D-AA97ABD67F9D}"/>
              </a:ext>
            </a:extLst>
          </p:cNvPr>
          <p:cNvSpPr txBox="1"/>
          <p:nvPr/>
        </p:nvSpPr>
        <p:spPr>
          <a:xfrm>
            <a:off x="813131" y="5931502"/>
            <a:ext cx="7830143" cy="5927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 identification and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targets</a:t>
            </a:r>
          </a:p>
        </p:txBody>
      </p:sp>
    </p:spTree>
    <p:extLst>
      <p:ext uri="{BB962C8B-B14F-4D97-AF65-F5344CB8AC3E}">
        <p14:creationId xmlns:p14="http://schemas.microsoft.com/office/powerpoint/2010/main" val="18926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79793" y="1618150"/>
            <a:ext cx="4344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https://platform-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api.opentargets.io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/v3/platform/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9793" y="2092512"/>
            <a:ext cx="2246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public/association/filter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793" y="2619135"/>
            <a:ext cx="7038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?target=ENSG00000163914&amp;size=10000&amp;fields=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target.id&amp;fields</a:t>
            </a:r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disease.id</a:t>
            </a:r>
            <a:endParaRPr lang="en-US" sz="16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790" y="1556609"/>
            <a:ext cx="1755003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30971"/>
            <a:ext cx="2204582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938" y="2557594"/>
            <a:ext cx="2032707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-10404" y="386213"/>
            <a:ext cx="9154404" cy="7724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Targets Platform REST API*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9606" y="5712750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https://docs.targetvalidation.org/tutorials/rest-api</a:t>
            </a:r>
            <a:endParaRPr lang="en-GB" sz="1800" u="sng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oogle Shape;224;p47" descr="chrome.jpeg">
            <a:extLst>
              <a:ext uri="{FF2B5EF4-FFF2-40B4-BE49-F238E27FC236}">
                <a16:creationId xmlns:a16="http://schemas.microsoft.com/office/drawing/2014/main" id="{3AFAE069-C949-5344-BBBF-083E5BB620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0248" t="9845" r="9893" b="9581"/>
          <a:stretch/>
        </p:blipFill>
        <p:spPr>
          <a:xfrm>
            <a:off x="563939" y="4159974"/>
            <a:ext cx="642246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EBDD2-807F-8C41-945F-7C9E5CDA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723" y="4159974"/>
            <a:ext cx="651256" cy="6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80393-E952-1B4F-A6E9-128181192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645" y="4159974"/>
            <a:ext cx="625263" cy="64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87B69B-4B91-C242-8FA5-7B2EA473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084" y="4137726"/>
            <a:ext cx="684000" cy="684000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6945B3A3-1A37-C841-994A-0FD3D63C8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977" y="4067121"/>
            <a:ext cx="2920923" cy="128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50" lvl="1" indent="0" algn="ctr" eaLnBrk="1" hangingPunct="1">
              <a:spcAft>
                <a:spcPts val="1800"/>
              </a:spcAft>
              <a:buClrTx/>
              <a:buNone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client **</a:t>
            </a:r>
            <a:endParaRPr lang="en-US" sz="2600" b="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50" lvl="1" indent="-457200" algn="ctr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D54C5AC-3EFF-6D45-805C-DE3D7A46BBE2}"/>
              </a:ext>
            </a:extLst>
          </p:cNvPr>
          <p:cNvSpPr txBox="1">
            <a:spLocks/>
          </p:cNvSpPr>
          <p:nvPr/>
        </p:nvSpPr>
        <p:spPr>
          <a:xfrm>
            <a:off x="235336" y="5627489"/>
            <a:ext cx="439735" cy="539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</a:t>
            </a: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CEA018B7-9FE7-264A-9323-FD2EA8CCD10B}"/>
              </a:ext>
            </a:extLst>
          </p:cNvPr>
          <p:cNvSpPr txBox="1">
            <a:spLocks/>
          </p:cNvSpPr>
          <p:nvPr/>
        </p:nvSpPr>
        <p:spPr>
          <a:xfrm>
            <a:off x="-46812" y="6117602"/>
            <a:ext cx="1004030" cy="611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88F056-A367-9C4B-B938-DC2285018DA7}"/>
              </a:ext>
            </a:extLst>
          </p:cNvPr>
          <p:cNvSpPr/>
          <p:nvPr/>
        </p:nvSpPr>
        <p:spPr>
          <a:xfrm>
            <a:off x="759606" y="6238727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</a:t>
            </a:r>
            <a:r>
              <a:rPr lang="en-US" sz="18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docs.targetvalidation.org</a:t>
            </a:r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/tutorials/python-client</a:t>
            </a:r>
            <a:endParaRPr lang="en-US" sz="1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5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4"/>
          <p:cNvSpPr txBox="1"/>
          <p:nvPr/>
        </p:nvSpPr>
        <p:spPr>
          <a:xfrm>
            <a:off x="-1" y="151560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Want to learn more?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29" name="Google Shape;929;p74"/>
          <p:cNvSpPr txBox="1"/>
          <p:nvPr/>
        </p:nvSpPr>
        <p:spPr>
          <a:xfrm>
            <a:off x="493059" y="193511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930" name="Google Shape;930;p74" descr="Screen Shot 2018-11-26 at 23.08.34.png"/>
          <p:cNvPicPr preferRelativeResize="0"/>
          <p:nvPr/>
        </p:nvPicPr>
        <p:blipFill rotWithShape="1">
          <a:blip r:embed="rId4">
            <a:alphaModFix/>
          </a:blip>
          <a:srcRect b="11771"/>
          <a:stretch/>
        </p:blipFill>
        <p:spPr>
          <a:xfrm>
            <a:off x="-1" y="2223872"/>
            <a:ext cx="9144000" cy="444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4" descr="Screen Shot 2018-11-27 at 16.23.34.png"/>
          <p:cNvPicPr preferRelativeResize="0"/>
          <p:nvPr/>
        </p:nvPicPr>
        <p:blipFill rotWithShape="1">
          <a:blip r:embed="rId5">
            <a:alphaModFix/>
          </a:blip>
          <a:srcRect b="65410"/>
          <a:stretch/>
        </p:blipFill>
        <p:spPr>
          <a:xfrm>
            <a:off x="-1" y="1148307"/>
            <a:ext cx="9144000" cy="12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4"/>
          <p:cNvSpPr txBox="1"/>
          <p:nvPr/>
        </p:nvSpPr>
        <p:spPr>
          <a:xfrm>
            <a:off x="6479974" y="1277772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http://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bit.ly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/cite-us</a:t>
            </a:r>
            <a:endParaRPr sz="20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8908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6"/>
          <p:cNvSpPr txBox="1"/>
          <p:nvPr/>
        </p:nvSpPr>
        <p:spPr>
          <a:xfrm>
            <a:off x="0" y="222623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Acknowledgements</a:t>
            </a:r>
            <a:endParaRPr sz="4000" b="0" i="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8A375-450F-004D-A382-BB39981B448A}"/>
              </a:ext>
            </a:extLst>
          </p:cNvPr>
          <p:cNvGrpSpPr/>
          <p:nvPr/>
        </p:nvGrpSpPr>
        <p:grpSpPr>
          <a:xfrm>
            <a:off x="1574929" y="4989763"/>
            <a:ext cx="5994141" cy="792000"/>
            <a:chOff x="1370958" y="5665624"/>
            <a:chExt cx="5994141" cy="792000"/>
          </a:xfrm>
        </p:grpSpPr>
        <p:grpSp>
          <p:nvGrpSpPr>
            <p:cNvPr id="959" name="Google Shape;959;p76"/>
            <p:cNvGrpSpPr/>
            <p:nvPr/>
          </p:nvGrpSpPr>
          <p:grpSpPr>
            <a:xfrm>
              <a:off x="1370958" y="5701624"/>
              <a:ext cx="4035130" cy="720000"/>
              <a:chOff x="2995558" y="5414647"/>
              <a:chExt cx="4035130" cy="720000"/>
            </a:xfrm>
          </p:grpSpPr>
          <p:sp>
            <p:nvSpPr>
              <p:cNvPr id="960" name="Google Shape;960;p76"/>
              <p:cNvSpPr/>
              <p:nvPr/>
            </p:nvSpPr>
            <p:spPr>
              <a:xfrm>
                <a:off x="2995558" y="5414647"/>
                <a:ext cx="720000" cy="720000"/>
              </a:xfrm>
              <a:prstGeom prst="ellipse">
                <a:avLst/>
              </a:prstGeom>
              <a:blipFill rotWithShape="1">
                <a:blip r:embed="rId3">
                  <a:alphaModFix/>
                </a:blip>
                <a:stretch>
                  <a:fillRect l="8999" t="8999" r="8999" b="8999"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76"/>
              <p:cNvSpPr/>
              <p:nvPr/>
            </p:nvSpPr>
            <p:spPr>
              <a:xfrm>
                <a:off x="3737341" y="5414647"/>
                <a:ext cx="720000" cy="720000"/>
              </a:xfrm>
              <a:prstGeom prst="ellipse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76"/>
              <p:cNvSpPr/>
              <p:nvPr/>
            </p:nvSpPr>
            <p:spPr>
              <a:xfrm>
                <a:off x="4479124" y="5414647"/>
                <a:ext cx="720000" cy="7200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76"/>
              <p:cNvSpPr/>
              <p:nvPr/>
            </p:nvSpPr>
            <p:spPr>
              <a:xfrm>
                <a:off x="5220907" y="5414647"/>
                <a:ext cx="720000" cy="720000"/>
              </a:xfrm>
              <a:prstGeom prst="ellipse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964" name="Google Shape;964;p76" descr="Takeda_Logo_RGB_178x60.png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962688" y="5594647"/>
                <a:ext cx="1068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5" name="Google Shape;965;p76" descr="Celgene-logo.jpg"/>
            <p:cNvPicPr preferRelativeResize="0"/>
            <p:nvPr/>
          </p:nvPicPr>
          <p:blipFill rotWithShape="1">
            <a:blip r:embed="rId8">
              <a:alphaModFix/>
            </a:blip>
            <a:srcRect l="6047" t="5555" r="6814" b="4074"/>
            <a:stretch/>
          </p:blipFill>
          <p:spPr>
            <a:xfrm>
              <a:off x="5495673" y="5665624"/>
              <a:ext cx="912099" cy="79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76" descr="sanofi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57899" y="5665624"/>
              <a:ext cx="9072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0032E81-6F3F-D84D-A1AC-0E1A803E12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34" r="3912" b="19081"/>
          <a:stretch/>
        </p:blipFill>
        <p:spPr>
          <a:xfrm>
            <a:off x="-1" y="1587268"/>
            <a:ext cx="9144001" cy="31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85"/>
    </mc:Choice>
    <mc:Fallback xmlns="">
      <p:transition spd="slow" advTm="4488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64096" y="1611275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543359" y="1611274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Bioinformatics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74" y="2131457"/>
            <a:ext cx="566698" cy="5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1953" y="2131457"/>
            <a:ext cx="627192" cy="5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441" y="2110048"/>
            <a:ext cx="650453" cy="63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0" y="18356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Knowledge cycle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10" name="Google Shape;310;p52" descr="world-user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 descr="sequenc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2099" y="2159056"/>
            <a:ext cx="758984" cy="7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10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947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0" y="261545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generation: therapeutic areas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7B8FD-4D87-8048-9F6D-E1B475D7013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5262"/>
          <a:stretch/>
        </p:blipFill>
        <p:spPr>
          <a:xfrm>
            <a:off x="204343" y="1449319"/>
            <a:ext cx="2772000" cy="1767600"/>
          </a:xfrm>
          <a:prstGeom prst="rect">
            <a:avLst/>
          </a:prstGeom>
        </p:spPr>
      </p:pic>
      <p:sp>
        <p:nvSpPr>
          <p:cNvPr id="32" name="Google Shape;404;p60">
            <a:extLst>
              <a:ext uri="{FF2B5EF4-FFF2-40B4-BE49-F238E27FC236}">
                <a16:creationId xmlns:a16="http://schemas.microsoft.com/office/drawing/2014/main" id="{E4B17BE7-D971-E348-B011-204850957D23}"/>
              </a:ext>
            </a:extLst>
          </p:cNvPr>
          <p:cNvSpPr txBox="1"/>
          <p:nvPr/>
        </p:nvSpPr>
        <p:spPr>
          <a:xfrm>
            <a:off x="135784" y="4692381"/>
            <a:ext cx="2878708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 ongoing projects</a:t>
            </a:r>
            <a:endParaRPr sz="2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699D-B27E-F84B-A536-5C0BD53C6C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82" y="1449319"/>
            <a:ext cx="2771151" cy="1767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5A9226-97D5-4443-B6FA-77661F9A0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57" y="6117371"/>
            <a:ext cx="1419600" cy="504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1EAAC7C-C3C7-F044-8E76-89F515C010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5" r="4801"/>
          <a:stretch/>
        </p:blipFill>
        <p:spPr>
          <a:xfrm>
            <a:off x="3141367" y="1449319"/>
            <a:ext cx="2771151" cy="1767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967DAE8-B0D3-2E44-8D76-B94EBBB953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6" t="2355" r="76120" b="83768"/>
          <a:stretch/>
        </p:blipFill>
        <p:spPr>
          <a:xfrm>
            <a:off x="3824942" y="6030643"/>
            <a:ext cx="1404000" cy="6437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F94CD9-F6AF-3042-A888-938CA411C049}"/>
              </a:ext>
            </a:extLst>
          </p:cNvPr>
          <p:cNvGrpSpPr/>
          <p:nvPr/>
        </p:nvGrpSpPr>
        <p:grpSpPr>
          <a:xfrm>
            <a:off x="6039392" y="3519146"/>
            <a:ext cx="2878708" cy="2595558"/>
            <a:chOff x="6039392" y="3519146"/>
            <a:chExt cx="2878708" cy="2595558"/>
          </a:xfrm>
        </p:grpSpPr>
        <p:sp>
          <p:nvSpPr>
            <p:cNvPr id="31" name="Google Shape;404;p60">
              <a:extLst>
                <a:ext uri="{FF2B5EF4-FFF2-40B4-BE49-F238E27FC236}">
                  <a16:creationId xmlns:a16="http://schemas.microsoft.com/office/drawing/2014/main" id="{76307F93-2A14-B54C-AF59-7C0562A672CB}"/>
                </a:ext>
              </a:extLst>
            </p:cNvPr>
            <p:cNvSpPr txBox="1"/>
            <p:nvPr/>
          </p:nvSpPr>
          <p:spPr>
            <a:xfrm>
              <a:off x="6039392" y="4770004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5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4" name="Google Shape;404;p60">
              <a:extLst>
                <a:ext uri="{FF2B5EF4-FFF2-40B4-BE49-F238E27FC236}">
                  <a16:creationId xmlns:a16="http://schemas.microsoft.com/office/drawing/2014/main" id="{47043B30-5021-B448-846B-078D25EF2A88}"/>
                </a:ext>
              </a:extLst>
            </p:cNvPr>
            <p:cNvSpPr txBox="1"/>
            <p:nvPr/>
          </p:nvSpPr>
          <p:spPr>
            <a:xfrm>
              <a:off x="6039392" y="3519146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7" name="Google Shape;404;p60">
              <a:extLst>
                <a:ext uri="{FF2B5EF4-FFF2-40B4-BE49-F238E27FC236}">
                  <a16:creationId xmlns:a16="http://schemas.microsoft.com/office/drawing/2014/main" id="{46D3BF62-92D2-0F40-9C13-7806A071D393}"/>
                </a:ext>
              </a:extLst>
            </p:cNvPr>
            <p:cNvSpPr txBox="1"/>
            <p:nvPr/>
          </p:nvSpPr>
          <p:spPr>
            <a:xfrm>
              <a:off x="6039392" y="546843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 publication (2019)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B55D36-7013-7F43-B3A3-49CAE7657F30}"/>
              </a:ext>
            </a:extLst>
          </p:cNvPr>
          <p:cNvGrpSpPr/>
          <p:nvPr/>
        </p:nvGrpSpPr>
        <p:grpSpPr>
          <a:xfrm>
            <a:off x="2919370" y="3543510"/>
            <a:ext cx="3215144" cy="2546830"/>
            <a:chOff x="2919370" y="3567874"/>
            <a:chExt cx="3215144" cy="2546830"/>
          </a:xfrm>
        </p:grpSpPr>
        <p:sp>
          <p:nvSpPr>
            <p:cNvPr id="43" name="Google Shape;404;p60">
              <a:extLst>
                <a:ext uri="{FF2B5EF4-FFF2-40B4-BE49-F238E27FC236}">
                  <a16:creationId xmlns:a16="http://schemas.microsoft.com/office/drawing/2014/main" id="{45F6B5FC-8540-A34E-8BDB-C95D835DD631}"/>
                </a:ext>
              </a:extLst>
            </p:cNvPr>
            <p:cNvSpPr txBox="1"/>
            <p:nvPr/>
          </p:nvSpPr>
          <p:spPr>
            <a:xfrm>
              <a:off x="3087588" y="546843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 publication (2019)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1" name="Google Shape;404;p60">
              <a:extLst>
                <a:ext uri="{FF2B5EF4-FFF2-40B4-BE49-F238E27FC236}">
                  <a16:creationId xmlns:a16="http://schemas.microsoft.com/office/drawing/2014/main" id="{8E9D5E17-800E-BC49-AA57-06CB028CAF9D}"/>
                </a:ext>
              </a:extLst>
            </p:cNvPr>
            <p:cNvSpPr txBox="1"/>
            <p:nvPr/>
          </p:nvSpPr>
          <p:spPr>
            <a:xfrm>
              <a:off x="2919370" y="4071572"/>
              <a:ext cx="3215144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manuscripts on </a:t>
              </a:r>
              <a:r>
                <a:rPr lang="en-US" sz="2000" dirty="0" err="1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bioRxiv</a:t>
              </a:r>
              <a:endParaRPr lang="en-US" sz="2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6" name="Google Shape;404;p60">
              <a:extLst>
                <a:ext uri="{FF2B5EF4-FFF2-40B4-BE49-F238E27FC236}">
                  <a16:creationId xmlns:a16="http://schemas.microsoft.com/office/drawing/2014/main" id="{371E28B9-D437-2747-801C-4CDB2300DB86}"/>
                </a:ext>
              </a:extLst>
            </p:cNvPr>
            <p:cNvSpPr txBox="1"/>
            <p:nvPr/>
          </p:nvSpPr>
          <p:spPr>
            <a:xfrm>
              <a:off x="3087588" y="3567874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2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8" name="Google Shape;404;p60">
              <a:extLst>
                <a:ext uri="{FF2B5EF4-FFF2-40B4-BE49-F238E27FC236}">
                  <a16:creationId xmlns:a16="http://schemas.microsoft.com/office/drawing/2014/main" id="{C37F4F2D-28D8-3244-802A-CFCE4C364099}"/>
                </a:ext>
              </a:extLst>
            </p:cNvPr>
            <p:cNvSpPr txBox="1"/>
            <p:nvPr/>
          </p:nvSpPr>
          <p:spPr>
            <a:xfrm>
              <a:off x="3087588" y="4796698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7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12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683531" y="376078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027309" y="376078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362744" y="376078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835931" y="377602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179709" y="377602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515144" y="377602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667544" y="379126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 descr="data_model.png"/>
          <p:cNvPicPr preferRelativeResize="0"/>
          <p:nvPr/>
        </p:nvPicPr>
        <p:blipFill rotWithShape="1">
          <a:blip r:embed="rId4">
            <a:alphaModFix/>
          </a:blip>
          <a:srcRect t="3258" b="5799"/>
          <a:stretch/>
        </p:blipFill>
        <p:spPr>
          <a:xfrm>
            <a:off x="2098544" y="2161849"/>
            <a:ext cx="4946912" cy="276612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878440" y="4907938"/>
            <a:ext cx="3314700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(protein and non-protein coding genes)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700819" y="4939358"/>
            <a:ext cx="174827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(rare and common)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3187073" y="1092611"/>
            <a:ext cx="2825592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(variants, drugs, literature, </a:t>
            </a:r>
            <a:r>
              <a:rPr lang="en-US" dirty="0" err="1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etc</a:t>
            </a: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2098544" y="6330614"/>
            <a:ext cx="480233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</a:t>
            </a:r>
            <a:endParaRPr sz="24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5957379" y="4297301"/>
            <a:ext cx="141118" cy="2205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31D11-8F5F-114A-8F34-D0AAF455AA20}"/>
              </a:ext>
            </a:extLst>
          </p:cNvPr>
          <p:cNvSpPr/>
          <p:nvPr/>
        </p:nvSpPr>
        <p:spPr>
          <a:xfrm>
            <a:off x="0" y="115755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Platform: data model</a:t>
            </a:r>
          </a:p>
        </p:txBody>
      </p:sp>
    </p:spTree>
    <p:extLst>
      <p:ext uri="{BB962C8B-B14F-4D97-AF65-F5344CB8AC3E}">
        <p14:creationId xmlns:p14="http://schemas.microsoft.com/office/powerpoint/2010/main" val="123763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46671"/>
            <a:ext cx="9039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version of Experimental Factor Ontology (EFO)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vocabulary (Coeliac versus Celiac)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Hierarchy (relationships)</a:t>
            </a:r>
            <a:endParaRPr lang="is-IS" sz="24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0" y="14085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 we describe our diseases?</a:t>
            </a:r>
          </a:p>
        </p:txBody>
      </p:sp>
      <p:sp>
        <p:nvSpPr>
          <p:cNvPr id="9" name="Rectangle 8"/>
          <p:cNvSpPr/>
          <p:nvPr/>
        </p:nvSpPr>
        <p:spPr>
          <a:xfrm>
            <a:off x="433592" y="3437700"/>
            <a:ext cx="4682487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Promotes consistency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the richness of annotation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for easier and automatic integration</a:t>
            </a:r>
          </a:p>
        </p:txBody>
      </p:sp>
      <p:pic>
        <p:nvPicPr>
          <p:cNvPr id="11" name="Picture 10" descr="Screen Shot 2017-01-13 at 16.10.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2338"/>
          <a:stretch/>
        </p:blipFill>
        <p:spPr>
          <a:xfrm>
            <a:off x="5578723" y="3554876"/>
            <a:ext cx="3460689" cy="3240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5747896" y="4126510"/>
            <a:ext cx="0" cy="2024228"/>
          </a:xfrm>
          <a:prstGeom prst="straightConnector1">
            <a:avLst/>
          </a:prstGeom>
          <a:ln w="101600" cmpd="sng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3492FE1-E919-6B44-9224-77C9E97C26A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763" y="5496749"/>
            <a:ext cx="2120326" cy="1220400"/>
            <a:chOff x="312613" y="4556142"/>
            <a:chExt cx="3999254" cy="2301858"/>
          </a:xfrm>
        </p:grpSpPr>
        <p:pic>
          <p:nvPicPr>
            <p:cNvPr id="6" name="Picture 5" descr="data_model.png"/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5" r="18959" b="4566"/>
            <a:stretch/>
          </p:blipFill>
          <p:spPr>
            <a:xfrm>
              <a:off x="312613" y="4556142"/>
              <a:ext cx="3205224" cy="2300400"/>
            </a:xfrm>
            <a:prstGeom prst="rect">
              <a:avLst/>
            </a:prstGeom>
          </p:spPr>
        </p:pic>
        <p:pic>
          <p:nvPicPr>
            <p:cNvPr id="8" name="Picture 7" descr="data_model.png"/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1" t="57358" b="2920"/>
            <a:stretch/>
          </p:blipFill>
          <p:spPr>
            <a:xfrm>
              <a:off x="3519867" y="5909759"/>
              <a:ext cx="792000" cy="94824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400647" y="6255077"/>
              <a:ext cx="141118" cy="220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hape 240"/>
          <p:cNvSpPr/>
          <p:nvPr/>
        </p:nvSpPr>
        <p:spPr>
          <a:xfrm>
            <a:off x="193602" y="5015434"/>
            <a:ext cx="1198976" cy="1198976"/>
          </a:xfrm>
          <a:prstGeom prst="ellipse">
            <a:avLst/>
          </a:prstGeom>
          <a:solidFill>
            <a:srgbClr val="3F80C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241"/>
          <p:cNvSpPr/>
          <p:nvPr/>
        </p:nvSpPr>
        <p:spPr>
          <a:xfrm>
            <a:off x="369188" y="5191020"/>
            <a:ext cx="847804" cy="84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850" tIns="17850" rIns="17850" bIns="178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10K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9FA166-B4DC-F843-A26E-35344A78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" y="1038441"/>
            <a:ext cx="9050418" cy="576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770953-4ACB-5C4A-BF79-BAF941060B35}"/>
              </a:ext>
            </a:extLst>
          </p:cNvPr>
          <p:cNvSpPr/>
          <p:nvPr/>
        </p:nvSpPr>
        <p:spPr>
          <a:xfrm>
            <a:off x="4683087" y="5695008"/>
            <a:ext cx="1128000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845B3-9F97-7548-B18D-BCE903F177D1}"/>
              </a:ext>
            </a:extLst>
          </p:cNvPr>
          <p:cNvSpPr/>
          <p:nvPr/>
        </p:nvSpPr>
        <p:spPr>
          <a:xfrm>
            <a:off x="4554125" y="6329514"/>
            <a:ext cx="1385925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CEA13-2745-7549-88C4-2D1164A96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217"/>
          <a:stretch/>
        </p:blipFill>
        <p:spPr>
          <a:xfrm>
            <a:off x="3362164" y="5581125"/>
            <a:ext cx="1206500" cy="56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9394D-76FA-1541-9512-51362217F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00"/>
          <a:stretch/>
        </p:blipFill>
        <p:spPr>
          <a:xfrm>
            <a:off x="3362164" y="6214706"/>
            <a:ext cx="1206500" cy="565351"/>
          </a:xfrm>
          <a:prstGeom prst="rect">
            <a:avLst/>
          </a:prstGeom>
        </p:spPr>
      </p:pic>
      <p:pic>
        <p:nvPicPr>
          <p:cNvPr id="384" name="Google Shape;384;p58" descr="Screen Shot 2018-09-24 at 13.05.16.png"/>
          <p:cNvPicPr preferRelativeResize="0"/>
          <p:nvPr/>
        </p:nvPicPr>
        <p:blipFill rotWithShape="1">
          <a:blip r:embed="rId5">
            <a:alphaModFix/>
          </a:blip>
          <a:srcRect l="5795" t="4128" r="3771" b="2420"/>
          <a:stretch/>
        </p:blipFill>
        <p:spPr>
          <a:xfrm>
            <a:off x="6086855" y="3149461"/>
            <a:ext cx="2348204" cy="359999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Up Arrow 1"/>
          <p:cNvSpPr/>
          <p:nvPr/>
        </p:nvSpPr>
        <p:spPr>
          <a:xfrm rot="19564014">
            <a:off x="8255775" y="4273111"/>
            <a:ext cx="549240" cy="63496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D600E9-90E1-7049-A0BF-74B14F01EC48}"/>
              </a:ext>
            </a:extLst>
          </p:cNvPr>
          <p:cNvSpPr/>
          <p:nvPr/>
        </p:nvSpPr>
        <p:spPr>
          <a:xfrm>
            <a:off x="9112" y="6564301"/>
            <a:ext cx="37147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https://docs.targetvalidation.org/data-sources/data-sources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368;p57">
            <a:extLst>
              <a:ext uri="{FF2B5EF4-FFF2-40B4-BE49-F238E27FC236}">
                <a16:creationId xmlns:a16="http://schemas.microsoft.com/office/drawing/2014/main" id="{8AED0BCF-E9F2-704E-AB43-53A9E50014A0}"/>
              </a:ext>
            </a:extLst>
          </p:cNvPr>
          <p:cNvSpPr txBox="1"/>
          <p:nvPr/>
        </p:nvSpPr>
        <p:spPr>
          <a:xfrm>
            <a:off x="1121" y="209851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 for target-disease associations</a:t>
            </a:r>
            <a:endParaRPr sz="38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2567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795459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0" y="5211962"/>
            <a:ext cx="62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3"/>
              </a:rPr>
              <a:t>http://www.targetvalidation.org/target/ENSG00000141510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0" y="6183860"/>
            <a:ext cx="59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http://www.targetvalidation.org/diseaset/EFO_0000228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0" y="4299674"/>
            <a:ext cx="831600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https://www.targetvalidation.org/evidence/ENSG00000141510/EFO_0000228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404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/>
        </p:nvSpPr>
        <p:spPr>
          <a:xfrm>
            <a:off x="260218" y="1558444"/>
            <a:ext cx="8883781" cy="14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Association score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to convey confidence</a:t>
            </a:r>
            <a:endParaRPr lang="en-US" sz="2400" dirty="0">
              <a:solidFill>
                <a:srgbClr val="4F81BD"/>
              </a:solidFill>
              <a:ea typeface="Helvetica Neue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More evidence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stronger association score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Different evidence are scored and weighted in different ways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777392-3A80-E049-BB75-87CC6D0C7212}"/>
              </a:ext>
            </a:extLst>
          </p:cNvPr>
          <p:cNvGrpSpPr/>
          <p:nvPr/>
        </p:nvGrpSpPr>
        <p:grpSpPr>
          <a:xfrm>
            <a:off x="260218" y="4249960"/>
            <a:ext cx="8623561" cy="1290298"/>
            <a:chOff x="191825" y="5523088"/>
            <a:chExt cx="8623561" cy="12902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9C2961-E91D-1A48-944C-774A591A2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3"/>
            <a:stretch/>
          </p:blipFill>
          <p:spPr>
            <a:xfrm>
              <a:off x="191825" y="5813253"/>
              <a:ext cx="8276978" cy="1000133"/>
            </a:xfrm>
            <a:prstGeom prst="rect">
              <a:avLst/>
            </a:prstGeom>
          </p:spPr>
        </p:pic>
        <p:sp>
          <p:nvSpPr>
            <p:cNvPr id="11" name="Google Shape;393;p59">
              <a:extLst>
                <a:ext uri="{FF2B5EF4-FFF2-40B4-BE49-F238E27FC236}">
                  <a16:creationId xmlns:a16="http://schemas.microsoft.com/office/drawing/2014/main" id="{B2DBB03D-EC3E-B44C-A1D0-F83AECDFFB0B}"/>
                </a:ext>
              </a:extLst>
            </p:cNvPr>
            <p:cNvSpPr txBox="1"/>
            <p:nvPr/>
          </p:nvSpPr>
          <p:spPr>
            <a:xfrm>
              <a:off x="1035742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Overall score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" name="Google Shape;393;p59">
              <a:extLst>
                <a:ext uri="{FF2B5EF4-FFF2-40B4-BE49-F238E27FC236}">
                  <a16:creationId xmlns:a16="http://schemas.microsoft.com/office/drawing/2014/main" id="{6E53F7F8-54F4-BE4B-B95A-43586AD5F074}"/>
                </a:ext>
              </a:extLst>
            </p:cNvPr>
            <p:cNvSpPr txBox="1"/>
            <p:nvPr/>
          </p:nvSpPr>
          <p:spPr>
            <a:xfrm>
              <a:off x="1976721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Genetic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Google Shape;393;p59">
              <a:extLst>
                <a:ext uri="{FF2B5EF4-FFF2-40B4-BE49-F238E27FC236}">
                  <a16:creationId xmlns:a16="http://schemas.microsoft.com/office/drawing/2014/main" id="{B51F8287-C478-2E4A-811A-48875BAC335E}"/>
                </a:ext>
              </a:extLst>
            </p:cNvPr>
            <p:cNvSpPr txBox="1"/>
            <p:nvPr/>
          </p:nvSpPr>
          <p:spPr>
            <a:xfrm>
              <a:off x="3008243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Somatic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" name="Google Shape;393;p59">
              <a:extLst>
                <a:ext uri="{FF2B5EF4-FFF2-40B4-BE49-F238E27FC236}">
                  <a16:creationId xmlns:a16="http://schemas.microsoft.com/office/drawing/2014/main" id="{BAD7DB70-7ECF-5C44-A6B7-9AB24944C79A}"/>
                </a:ext>
              </a:extLst>
            </p:cNvPr>
            <p:cNvSpPr txBox="1"/>
            <p:nvPr/>
          </p:nvSpPr>
          <p:spPr>
            <a:xfrm>
              <a:off x="373291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Drugs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5" name="Google Shape;393;p59">
              <a:extLst>
                <a:ext uri="{FF2B5EF4-FFF2-40B4-BE49-F238E27FC236}">
                  <a16:creationId xmlns:a16="http://schemas.microsoft.com/office/drawing/2014/main" id="{EFBC4531-0C64-8547-8FB4-AF9DE0D1F827}"/>
                </a:ext>
              </a:extLst>
            </p:cNvPr>
            <p:cNvSpPr txBox="1"/>
            <p:nvPr/>
          </p:nvSpPr>
          <p:spPr>
            <a:xfrm>
              <a:off x="4641814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Pathways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6" name="Google Shape;393;p59">
              <a:extLst>
                <a:ext uri="{FF2B5EF4-FFF2-40B4-BE49-F238E27FC236}">
                  <a16:creationId xmlns:a16="http://schemas.microsoft.com/office/drawing/2014/main" id="{42BD0AA8-04A0-AC46-BBBA-695E9FFF9E36}"/>
                </a:ext>
              </a:extLst>
            </p:cNvPr>
            <p:cNvSpPr txBox="1"/>
            <p:nvPr/>
          </p:nvSpPr>
          <p:spPr>
            <a:xfrm>
              <a:off x="5641252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Expression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7" name="Google Shape;393;p59">
              <a:extLst>
                <a:ext uri="{FF2B5EF4-FFF2-40B4-BE49-F238E27FC236}">
                  <a16:creationId xmlns:a16="http://schemas.microsoft.com/office/drawing/2014/main" id="{B1FAA3B3-907C-2840-84FE-282D566B2685}"/>
                </a:ext>
              </a:extLst>
            </p:cNvPr>
            <p:cNvSpPr txBox="1"/>
            <p:nvPr/>
          </p:nvSpPr>
          <p:spPr>
            <a:xfrm>
              <a:off x="723553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Animal mod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8" name="Google Shape;393;p59">
              <a:extLst>
                <a:ext uri="{FF2B5EF4-FFF2-40B4-BE49-F238E27FC236}">
                  <a16:creationId xmlns:a16="http://schemas.microsoft.com/office/drawing/2014/main" id="{ADE0BF95-C73E-084C-80BB-811D565AFC4C}"/>
                </a:ext>
              </a:extLst>
            </p:cNvPr>
            <p:cNvSpPr txBox="1"/>
            <p:nvPr/>
          </p:nvSpPr>
          <p:spPr>
            <a:xfrm>
              <a:off x="6330803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Text mining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25278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How well supported are the associations?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B6AFC5-73FF-2346-8ACE-DA33C1DB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304" y="6216942"/>
            <a:ext cx="162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44911"/>
      </p:ext>
    </p:extLst>
  </p:cSld>
  <p:clrMapOvr>
    <a:masterClrMapping/>
  </p:clrMapOvr>
</p:sld>
</file>

<file path=ppt/theme/theme1.xml><?xml version="1.0" encoding="utf-8"?>
<a:theme xmlns:a="http://schemas.openxmlformats.org/drawingml/2006/main" name="CTTV_key_messages_slides-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21897</TotalTime>
  <Words>751</Words>
  <Application>Microsoft Macintosh PowerPoint</Application>
  <PresentationFormat>On-screen Show (4:3)</PresentationFormat>
  <Paragraphs>163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Helvetica Neue</vt:lpstr>
      <vt:lpstr>Roboto</vt:lpstr>
      <vt:lpstr>Roboto Black</vt:lpstr>
      <vt:lpstr>Times</vt:lpstr>
      <vt:lpstr>Calibri</vt:lpstr>
      <vt:lpstr>Arial</vt:lpstr>
      <vt:lpstr>Gill Sans</vt:lpstr>
      <vt:lpstr>CTTV_key_messages_slides-1</vt:lpstr>
      <vt:lpstr>Open Targets: integrating genetics, omics and chemical data for drug discovery</vt:lpstr>
      <vt:lpstr>Open Targets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Targets Platform and Genetics, web resources for drug discovery</dc:title>
  <cp:lastModifiedBy>Denise Carvalho-Silva</cp:lastModifiedBy>
  <cp:revision>151</cp:revision>
  <cp:lastPrinted>2019-08-23T12:57:12Z</cp:lastPrinted>
  <dcterms:modified xsi:type="dcterms:W3CDTF">2019-08-23T13:15:16Z</dcterms:modified>
</cp:coreProperties>
</file>